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67" r:id="rId3"/>
    <p:sldId id="280" r:id="rId4"/>
    <p:sldId id="259" r:id="rId5"/>
    <p:sldId id="266" r:id="rId6"/>
    <p:sldId id="260" r:id="rId7"/>
    <p:sldId id="257" r:id="rId8"/>
    <p:sldId id="258" r:id="rId9"/>
    <p:sldId id="261" r:id="rId10"/>
    <p:sldId id="262" r:id="rId11"/>
    <p:sldId id="263" r:id="rId12"/>
    <p:sldId id="264" r:id="rId13"/>
    <p:sldId id="274" r:id="rId14"/>
    <p:sldId id="273" r:id="rId15"/>
    <p:sldId id="265" r:id="rId16"/>
    <p:sldId id="268" r:id="rId17"/>
    <p:sldId id="269" r:id="rId18"/>
    <p:sldId id="270" r:id="rId19"/>
    <p:sldId id="271" r:id="rId20"/>
    <p:sldId id="272" r:id="rId21"/>
    <p:sldId id="281" r:id="rId22"/>
    <p:sldId id="275" r:id="rId23"/>
    <p:sldId id="278" r:id="rId24"/>
    <p:sldId id="277" r:id="rId25"/>
    <p:sldId id="282" r:id="rId26"/>
    <p:sldId id="276" r:id="rId27"/>
    <p:sldId id="279" r:id="rId28"/>
  </p:sldIdLst>
  <p:sldSz cx="14630400" cy="8229600"/>
  <p:notesSz cx="6858000" cy="9144000"/>
  <p:defaultTextStyle>
    <a:defPPr>
      <a:defRPr lang="en-US"/>
    </a:defPPr>
    <a:lvl1pPr marL="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" userDrawn="1">
          <p15:clr>
            <a:srgbClr val="A4A3A4"/>
          </p15:clr>
        </p15:guide>
        <p15:guide id="2" orient="horz" pos="2592" userDrawn="1">
          <p15:clr>
            <a:srgbClr val="A4A3A4"/>
          </p15:clr>
        </p15:guide>
        <p15:guide id="3" orient="horz" pos="4522" userDrawn="1">
          <p15:clr>
            <a:srgbClr val="A4A3A4"/>
          </p15:clr>
        </p15:guide>
        <p15:guide id="4" orient="horz" pos="4896" userDrawn="1">
          <p15:clr>
            <a:srgbClr val="A4A3A4"/>
          </p15:clr>
        </p15:guide>
        <p15:guide id="5" pos="7488" userDrawn="1">
          <p15:clr>
            <a:srgbClr val="A4A3A4"/>
          </p15:clr>
        </p15:guide>
        <p15:guide id="6" pos="432" userDrawn="1">
          <p15:clr>
            <a:srgbClr val="A4A3A4"/>
          </p15:clr>
        </p15:guide>
        <p15:guide id="7" pos="3024" userDrawn="1">
          <p15:clr>
            <a:srgbClr val="A4A3A4"/>
          </p15:clr>
        </p15:guide>
        <p15:guide id="8" pos="3312" userDrawn="1">
          <p15:clr>
            <a:srgbClr val="A4A3A4"/>
          </p15:clr>
        </p15:guide>
        <p15:guide id="9" pos="4464" userDrawn="1">
          <p15:clr>
            <a:srgbClr val="A4A3A4"/>
          </p15:clr>
        </p15:guide>
        <p15:guide id="10" pos="4608" userDrawn="1">
          <p15:clr>
            <a:srgbClr val="A4A3A4"/>
          </p15:clr>
        </p15:guide>
        <p15:guide id="11" pos="4752" userDrawn="1">
          <p15:clr>
            <a:srgbClr val="A4A3A4"/>
          </p15:clr>
        </p15:guide>
        <p15:guide id="12" pos="5904" userDrawn="1">
          <p15:clr>
            <a:srgbClr val="A4A3A4"/>
          </p15:clr>
        </p15:guide>
        <p15:guide id="13" pos="6192" userDrawn="1">
          <p15:clr>
            <a:srgbClr val="A4A3A4"/>
          </p15:clr>
        </p15:guide>
        <p15:guide id="14" pos="87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EEB550-74B0-43A6-BB1D-80BF746E9FB2}" v="4" dt="2018-12-05T09:24:34.608"/>
  </p1510:revLst>
</p1510:revInfo>
</file>

<file path=ppt/tableStyles.xml><?xml version="1.0" encoding="utf-8"?>
<a:tblStyleLst xmlns:a="http://schemas.openxmlformats.org/drawingml/2006/main" def="{45BD5076-5073-49C7-9E08-65982F3C9860}">
  <a:tblStyle styleId="{45BD5076-5073-49C7-9E08-65982F3C9860}" styleName="DXC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000000"/>
              </a:solidFill>
            </a:ln>
          </a:top>
          <a:bottom>
            <a:ln w="6350">
              <a:solidFill>
                <a:srgbClr val="000000"/>
              </a:solidFill>
            </a:ln>
          </a:bottom>
          <a:insideH>
            <a:ln w="6350">
              <a:solidFill>
                <a:srgbClr val="000000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ajor"/>
        <a:srgbClr val="000000"/>
      </a:tcTxStyle>
      <a:tcStyle>
        <a:tcBdr/>
      </a:tcStyle>
    </a:lastCol>
    <a:firstCol>
      <a:tcTxStyle b="on">
        <a:fontRef idx="major"/>
        <a:srgbClr val="000000"/>
      </a:tcTxStyle>
      <a:tcStyle>
        <a:tcBdr/>
      </a:tcStyle>
    </a:firstCol>
    <a:lastRow>
      <a:tcTxStyle b="on">
        <a:fontRef idx="maj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ajor"/>
        <a:srgbClr val="000000"/>
      </a:tcTxStyle>
      <a:tcStyle>
        <a:tcBdr>
          <a:top>
            <a:ln>
              <a:noFill/>
            </a:ln>
          </a:top>
          <a:bottom>
            <a:ln w="19050">
              <a:solidFill>
                <a:srgbClr val="000000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90"/>
  </p:normalViewPr>
  <p:slideViewPr>
    <p:cSldViewPr snapToGrid="0" snapToObjects="1" showGuides="1">
      <p:cViewPr varScale="1">
        <p:scale>
          <a:sx n="52" d="100"/>
          <a:sy n="52" d="100"/>
        </p:scale>
        <p:origin x="102" y="762"/>
      </p:cViewPr>
      <p:guideLst>
        <p:guide orient="horz" pos="403"/>
        <p:guide orient="horz" pos="2592"/>
        <p:guide orient="horz" pos="4522"/>
        <p:guide orient="horz" pos="4896"/>
        <p:guide pos="7488"/>
        <p:guide pos="432"/>
        <p:guide pos="3024"/>
        <p:guide pos="3312"/>
        <p:guide pos="4464"/>
        <p:guide pos="4608"/>
        <p:guide pos="4752"/>
        <p:guide pos="5904"/>
        <p:guide pos="6192"/>
        <p:guide pos="87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6312"/>
    </p:cViewPr>
  </p:sorterViewPr>
  <p:notesViewPr>
    <p:cSldViewPr snapToGrid="0"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Stevens" userId="73fe415a-d21a-4898-bfab-0e75d37181d7" providerId="ADAL" clId="{37EEB550-74B0-43A6-BB1D-80BF746E9FB2}"/>
    <pc:docChg chg="addSld modSld">
      <pc:chgData name="David Stevens" userId="73fe415a-d21a-4898-bfab-0e75d37181d7" providerId="ADAL" clId="{37EEB550-74B0-43A6-BB1D-80BF746E9FB2}" dt="2018-12-05T09:24:34.608" v="3" actId="207"/>
      <pc:docMkLst>
        <pc:docMk/>
      </pc:docMkLst>
      <pc:sldChg chg="addSp modSp add">
        <pc:chgData name="David Stevens" userId="73fe415a-d21a-4898-bfab-0e75d37181d7" providerId="ADAL" clId="{37EEB550-74B0-43A6-BB1D-80BF746E9FB2}" dt="2018-12-05T09:24:34.608" v="3" actId="207"/>
        <pc:sldMkLst>
          <pc:docMk/>
          <pc:sldMk cId="2894270938" sldId="283"/>
        </pc:sldMkLst>
        <pc:spChg chg="add mod">
          <ac:chgData name="David Stevens" userId="73fe415a-d21a-4898-bfab-0e75d37181d7" providerId="ADAL" clId="{37EEB550-74B0-43A6-BB1D-80BF746E9FB2}" dt="2018-12-05T09:24:34.608" v="3" actId="207"/>
          <ac:spMkLst>
            <pc:docMk/>
            <pc:sldMk cId="2894270938" sldId="283"/>
            <ac:spMk id="4" creationId="{67BBAF1B-B6B3-4DC3-8E78-49CC40C11E18}"/>
          </ac:spMkLst>
        </pc:spChg>
        <pc:picChg chg="add">
          <ac:chgData name="David Stevens" userId="73fe415a-d21a-4898-bfab-0e75d37181d7" providerId="ADAL" clId="{37EEB550-74B0-43A6-BB1D-80BF746E9FB2}" dt="2018-12-05T09:24:12.955" v="1"/>
          <ac:picMkLst>
            <pc:docMk/>
            <pc:sldMk cId="2894270938" sldId="283"/>
            <ac:picMk id="3" creationId="{6F65BF89-77C5-429D-A279-361DBDDABED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A277-358B-E94E-961E-33D0503F6849}" type="datetimeFigureOut">
              <a:rPr lang="en-US" smtClean="0">
                <a:latin typeface="Arial"/>
                <a:cs typeface="Arial"/>
              </a:rPr>
              <a:t>12/5/2018</a:t>
            </a:fld>
            <a:endParaRPr lang="en-US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7428-30A9-FD43-A0D8-DB91B17088EC}" type="slidenum">
              <a:rPr lang="en-US" smtClean="0">
                <a:latin typeface="Arial"/>
                <a:cs typeface="Arial"/>
              </a:rPr>
              <a:t>‹#›</a:t>
            </a:fld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649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3B26A0F-F4D6-9B4F-A87B-D8948CDE3BB4}" type="datetimeFigureOut">
              <a:rPr lang="en-US" smtClean="0"/>
              <a:pPr/>
              <a:t>12/5/2018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DE2E8FF-3D0C-9D4D-B4D1-3089215958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4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Arial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11986923" cy="82296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422761" y="7314920"/>
            <a:ext cx="2706624" cy="768757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9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3C784556-ED1C-4757-8071-FCBDBC8F3B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18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270956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270956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00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9C0A5B1A-9515-45E6-BB76-DAF9E56BB3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1280"/>
          <a:stretch/>
        </p:blipFill>
        <p:spPr>
          <a:xfrm>
            <a:off x="3891783" y="-9991"/>
            <a:ext cx="10738617" cy="8242166"/>
          </a:xfrm>
          <a:prstGeom prst="rect">
            <a:avLst/>
          </a:prstGeom>
        </p:spPr>
      </p:pic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D00227A-FCE5-4C90-8598-4398E14BD07B}"/>
              </a:ext>
            </a:extLst>
          </p:cNvPr>
          <p:cNvSpPr>
            <a:spLocks noChangeAspect="1"/>
          </p:cNvSpPr>
          <p:nvPr userDrawn="1"/>
        </p:nvSpPr>
        <p:spPr bwMode="hidden">
          <a:xfrm>
            <a:off x="-1568" y="1"/>
            <a:ext cx="8303762" cy="8229600"/>
          </a:xfrm>
          <a:custGeom>
            <a:avLst/>
            <a:gdLst>
              <a:gd name="connsiteX0" fmla="*/ 0 w 13880700"/>
              <a:gd name="connsiteY0" fmla="*/ 0 h 13806941"/>
              <a:gd name="connsiteX1" fmla="*/ 6983768 w 13880700"/>
              <a:gd name="connsiteY1" fmla="*/ 0 h 13806941"/>
              <a:gd name="connsiteX2" fmla="*/ 13880700 w 13880700"/>
              <a:gd name="connsiteY2" fmla="*/ 6893251 h 13806941"/>
              <a:gd name="connsiteX3" fmla="*/ 6983768 w 13880700"/>
              <a:gd name="connsiteY3" fmla="*/ 13806941 h 13806941"/>
              <a:gd name="connsiteX4" fmla="*/ 0 w 13880700"/>
              <a:gd name="connsiteY4" fmla="*/ 13806941 h 1380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80700" h="13806941">
                <a:moveTo>
                  <a:pt x="0" y="0"/>
                </a:moveTo>
                <a:lnTo>
                  <a:pt x="6983768" y="0"/>
                </a:lnTo>
                <a:cubicBezTo>
                  <a:pt x="10806594" y="0"/>
                  <a:pt x="13880700" y="3045499"/>
                  <a:pt x="13880700" y="6893251"/>
                </a:cubicBezTo>
                <a:cubicBezTo>
                  <a:pt x="13880700" y="10758888"/>
                  <a:pt x="10806594" y="13806941"/>
                  <a:pt x="6983768" y="13806941"/>
                </a:cubicBezTo>
                <a:lnTo>
                  <a:pt x="0" y="13806941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7680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1074840"/>
            <a:ext cx="68580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824197"/>
            <a:ext cx="68580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2A7B0FDF-BC58-414A-8AAC-3B176242203B}"/>
              </a:ext>
            </a:extLst>
          </p:cNvPr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3DC4A21B-A3B7-4535-89AB-D180D8D5FD35}"/>
              </a:ext>
            </a:extLst>
          </p:cNvPr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3C352BD-2464-4B6E-9C77-D29B31BC99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03047" y="6739333"/>
            <a:ext cx="3160262" cy="89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65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515B26B1-AA18-4E5E-B6CD-4C244B28C6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362498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362498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tx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864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8F30C8EE-0B29-4554-9390-638F135FE9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511"/>
          <a:stretch/>
        </p:blipFill>
        <p:spPr>
          <a:xfrm>
            <a:off x="7000875" y="525780"/>
            <a:ext cx="7629525" cy="6654767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FB69A07-AF17-4DD2-B2BB-02C498259F26}"/>
              </a:ext>
            </a:extLst>
          </p:cNvPr>
          <p:cNvSpPr>
            <a:spLocks noChangeAspect="1"/>
          </p:cNvSpPr>
          <p:nvPr userDrawn="1"/>
        </p:nvSpPr>
        <p:spPr bwMode="white">
          <a:xfrm>
            <a:off x="0" y="1"/>
            <a:ext cx="14630400" cy="8229600"/>
          </a:xfrm>
          <a:custGeom>
            <a:avLst/>
            <a:gdLst>
              <a:gd name="connsiteX0" fmla="*/ 0 w 14630400"/>
              <a:gd name="connsiteY0" fmla="*/ 0 h 8229600"/>
              <a:gd name="connsiteX1" fmla="*/ 14630400 w 14630400"/>
              <a:gd name="connsiteY1" fmla="*/ 0 h 8229600"/>
              <a:gd name="connsiteX2" fmla="*/ 14630400 w 14630400"/>
              <a:gd name="connsiteY2" fmla="*/ 1099060 h 8229600"/>
              <a:gd name="connsiteX3" fmla="*/ 10625288 w 14630400"/>
              <a:gd name="connsiteY3" fmla="*/ 1099060 h 8229600"/>
              <a:gd name="connsiteX4" fmla="*/ 7595420 w 14630400"/>
              <a:gd name="connsiteY4" fmla="*/ 4128929 h 8229600"/>
              <a:gd name="connsiteX5" fmla="*/ 10625288 w 14630400"/>
              <a:gd name="connsiteY5" fmla="*/ 7158798 h 8229600"/>
              <a:gd name="connsiteX6" fmla="*/ 14630400 w 14630400"/>
              <a:gd name="connsiteY6" fmla="*/ 7158797 h 8229600"/>
              <a:gd name="connsiteX7" fmla="*/ 14630400 w 14630400"/>
              <a:gd name="connsiteY7" fmla="*/ 8229600 h 8229600"/>
              <a:gd name="connsiteX8" fmla="*/ 0 w 14630400"/>
              <a:gd name="connsiteY8" fmla="*/ 8229600 h 822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30400" h="8229600">
                <a:moveTo>
                  <a:pt x="0" y="0"/>
                </a:moveTo>
                <a:lnTo>
                  <a:pt x="14630400" y="0"/>
                </a:lnTo>
                <a:lnTo>
                  <a:pt x="14630400" y="1099060"/>
                </a:lnTo>
                <a:lnTo>
                  <a:pt x="10625288" y="1099060"/>
                </a:lnTo>
                <a:cubicBezTo>
                  <a:pt x="8951938" y="1099060"/>
                  <a:pt x="7595420" y="2455579"/>
                  <a:pt x="7595420" y="4128929"/>
                </a:cubicBezTo>
                <a:cubicBezTo>
                  <a:pt x="7595420" y="5802279"/>
                  <a:pt x="8951939" y="7158798"/>
                  <a:pt x="10625288" y="7158798"/>
                </a:cubicBezTo>
                <a:lnTo>
                  <a:pt x="14630400" y="7158797"/>
                </a:lnTo>
                <a:lnTo>
                  <a:pt x="14630400" y="8229600"/>
                </a:lnTo>
                <a:lnTo>
                  <a:pt x="0" y="82296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4608"/>
          </a:p>
        </p:txBody>
      </p:sp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6629401" cy="3671614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883194"/>
            <a:ext cx="66294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226A6E73-00CE-450D-9AFD-60F8AC8C1A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7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0E212B-7342-4D2D-A5D3-2E62A0071E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362498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362498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21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 b="0"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 b="0"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 b="0"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 b="0"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 b="0"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8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4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December 5,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© 2018 DXC Technology Company. All rights reserved.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December 5,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17650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>
            <a:extLst>
              <a:ext uri="{FF2B5EF4-FFF2-40B4-BE49-F238E27FC236}">
                <a16:creationId xmlns:a16="http://schemas.microsoft.com/office/drawing/2014/main" id="{91187660-0B2C-49B8-A9C6-69050469D9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9BDC13DC-430C-419B-B8B3-483CAC2DA90A}"/>
              </a:ext>
            </a:extLst>
          </p:cNvPr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5E83A453-A26B-4D5A-A017-0A7C0152672E}"/>
                </a:ext>
              </a:extLst>
            </p:cNvPr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 dirty="0"/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4D3F48B2-15F7-403D-8A83-2D9F8AC83391}"/>
                </a:ext>
              </a:extLst>
            </p:cNvPr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</p:grpSp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8" name="Straight Connector 1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1" name="Text Box 115">
            <a:extLst>
              <a:ext uri="{FF2B5EF4-FFF2-40B4-BE49-F238E27FC236}">
                <a16:creationId xmlns:a16="http://schemas.microsoft.com/office/drawing/2014/main" id="{3DC7301A-0634-4DDE-84BD-D6A61E2D11D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52" name="Text Box 115">
            <a:extLst>
              <a:ext uri="{FF2B5EF4-FFF2-40B4-BE49-F238E27FC236}">
                <a16:creationId xmlns:a16="http://schemas.microsoft.com/office/drawing/2014/main" id="{D4093138-40BC-4732-A9D2-201E13AAF4B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53" name="Footer Placeholder 4">
            <a:extLst>
              <a:ext uri="{FF2B5EF4-FFF2-40B4-BE49-F238E27FC236}">
                <a16:creationId xmlns:a16="http://schemas.microsoft.com/office/drawing/2014/main" id="{DF295466-17A7-4B12-83BA-08D9B1935DE9}"/>
              </a:ext>
            </a:extLst>
          </p:cNvPr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© 2018 DXC Technology Company. All rights reserved.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A4DF1B85-70B4-4DEE-91CE-EF07BE2AB91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60D70BD3-EB56-45E0-A89C-12E1C45B9E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December 5, 2018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401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0855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39763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5" name="Freeform 5"/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 dirty="0"/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black">
            <a:xfrm>
              <a:off x="503047" y="7314920"/>
              <a:ext cx="2706624" cy="768757"/>
            </a:xfrm>
            <a:prstGeom prst="rect">
              <a:avLst/>
            </a:prstGeom>
          </p:spPr>
        </p:pic>
        <p:sp>
          <p:nvSpPr>
            <p:cNvPr id="14" name="Freeform 9"/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81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70E794-887D-4052-95F2-537520E714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1658"/>
          <a:stretch/>
        </p:blipFill>
        <p:spPr>
          <a:xfrm>
            <a:off x="6552363" y="1033398"/>
            <a:ext cx="8078037" cy="6102096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Freeform 5"/>
          <p:cNvSpPr>
            <a:spLocks noChangeAspect="1"/>
          </p:cNvSpPr>
          <p:nvPr userDrawn="1"/>
        </p:nvSpPr>
        <p:spPr bwMode="white">
          <a:xfrm>
            <a:off x="0" y="1"/>
            <a:ext cx="14630400" cy="8229600"/>
          </a:xfrm>
          <a:custGeom>
            <a:avLst/>
            <a:gdLst>
              <a:gd name="T0" fmla="*/ 19199 w 19199"/>
              <a:gd name="T1" fmla="*/ 9340 h 10809"/>
              <a:gd name="T2" fmla="*/ 19199 w 19199"/>
              <a:gd name="T3" fmla="*/ 9340 h 10809"/>
              <a:gd name="T4" fmla="*/ 16987 w 19199"/>
              <a:gd name="T5" fmla="*/ 9340 h 10809"/>
              <a:gd name="T6" fmla="*/ 13055 w 19199"/>
              <a:gd name="T7" fmla="*/ 5408 h 10809"/>
              <a:gd name="T8" fmla="*/ 16987 w 19199"/>
              <a:gd name="T9" fmla="*/ 1468 h 10809"/>
              <a:gd name="T10" fmla="*/ 19199 w 19199"/>
              <a:gd name="T11" fmla="*/ 1468 h 10809"/>
              <a:gd name="T12" fmla="*/ 19199 w 19199"/>
              <a:gd name="T13" fmla="*/ 0 h 10809"/>
              <a:gd name="T14" fmla="*/ 0 w 19199"/>
              <a:gd name="T15" fmla="*/ 0 h 10809"/>
              <a:gd name="T16" fmla="*/ 0 w 19199"/>
              <a:gd name="T17" fmla="*/ 10809 h 10809"/>
              <a:gd name="T18" fmla="*/ 19199 w 19199"/>
              <a:gd name="T19" fmla="*/ 10809 h 10809"/>
              <a:gd name="T20" fmla="*/ 19199 w 19199"/>
              <a:gd name="T21" fmla="*/ 9340 h 108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199" h="10809">
                <a:moveTo>
                  <a:pt x="19199" y="9340"/>
                </a:moveTo>
                <a:lnTo>
                  <a:pt x="19199" y="9340"/>
                </a:lnTo>
                <a:lnTo>
                  <a:pt x="16987" y="9340"/>
                </a:lnTo>
                <a:cubicBezTo>
                  <a:pt x="14808" y="9340"/>
                  <a:pt x="13055" y="7602"/>
                  <a:pt x="13055" y="5408"/>
                </a:cubicBezTo>
                <a:cubicBezTo>
                  <a:pt x="13055" y="3205"/>
                  <a:pt x="14808" y="1468"/>
                  <a:pt x="16987" y="1468"/>
                </a:cubicBezTo>
                <a:lnTo>
                  <a:pt x="19199" y="1468"/>
                </a:lnTo>
                <a:lnTo>
                  <a:pt x="19199" y="0"/>
                </a:lnTo>
                <a:lnTo>
                  <a:pt x="0" y="0"/>
                </a:lnTo>
                <a:lnTo>
                  <a:pt x="0" y="10809"/>
                </a:lnTo>
                <a:lnTo>
                  <a:pt x="19199" y="10809"/>
                </a:lnTo>
                <a:lnTo>
                  <a:pt x="19199" y="934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78B0B0F-DE09-40EF-A259-814397ADDE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507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7CA387B5-33FA-4DCC-93C0-42A325D8D0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362498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362498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20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807E6E-CA26-4CA9-97FE-35F4EAA06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3357"/>
          <a:stretch/>
        </p:blipFill>
        <p:spPr>
          <a:xfrm>
            <a:off x="6765993" y="1095847"/>
            <a:ext cx="7864407" cy="6056192"/>
          </a:xfrm>
          <a:prstGeom prst="rect">
            <a:avLst/>
          </a:prstGeom>
        </p:spPr>
      </p:pic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E1617EF5-8923-48CF-8E8C-F23131EE5707}"/>
              </a:ext>
            </a:extLst>
          </p:cNvPr>
          <p:cNvSpPr>
            <a:spLocks noChangeAspect="1"/>
          </p:cNvSpPr>
          <p:nvPr userDrawn="1"/>
        </p:nvSpPr>
        <p:spPr bwMode="white">
          <a:xfrm>
            <a:off x="0" y="1"/>
            <a:ext cx="14630400" cy="8229600"/>
          </a:xfrm>
          <a:custGeom>
            <a:avLst/>
            <a:gdLst>
              <a:gd name="connsiteX0" fmla="*/ 0 w 14630400"/>
              <a:gd name="connsiteY0" fmla="*/ 0 h 8229600"/>
              <a:gd name="connsiteX1" fmla="*/ 14630400 w 14630400"/>
              <a:gd name="connsiteY1" fmla="*/ 0 h 8229600"/>
              <a:gd name="connsiteX2" fmla="*/ 14630400 w 14630400"/>
              <a:gd name="connsiteY2" fmla="*/ 1099060 h 8229600"/>
              <a:gd name="connsiteX3" fmla="*/ 10625288 w 14630400"/>
              <a:gd name="connsiteY3" fmla="*/ 1099060 h 8229600"/>
              <a:gd name="connsiteX4" fmla="*/ 7595420 w 14630400"/>
              <a:gd name="connsiteY4" fmla="*/ 4128929 h 8229600"/>
              <a:gd name="connsiteX5" fmla="*/ 10625288 w 14630400"/>
              <a:gd name="connsiteY5" fmla="*/ 7158798 h 8229600"/>
              <a:gd name="connsiteX6" fmla="*/ 14630400 w 14630400"/>
              <a:gd name="connsiteY6" fmla="*/ 7158797 h 8229600"/>
              <a:gd name="connsiteX7" fmla="*/ 14630400 w 14630400"/>
              <a:gd name="connsiteY7" fmla="*/ 8229600 h 8229600"/>
              <a:gd name="connsiteX8" fmla="*/ 0 w 14630400"/>
              <a:gd name="connsiteY8" fmla="*/ 8229600 h 822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30400" h="8229600">
                <a:moveTo>
                  <a:pt x="0" y="0"/>
                </a:moveTo>
                <a:lnTo>
                  <a:pt x="14630400" y="0"/>
                </a:lnTo>
                <a:lnTo>
                  <a:pt x="14630400" y="1099060"/>
                </a:lnTo>
                <a:lnTo>
                  <a:pt x="10625288" y="1099060"/>
                </a:lnTo>
                <a:cubicBezTo>
                  <a:pt x="8951938" y="1099060"/>
                  <a:pt x="7595420" y="2455579"/>
                  <a:pt x="7595420" y="4128929"/>
                </a:cubicBezTo>
                <a:cubicBezTo>
                  <a:pt x="7595420" y="5802279"/>
                  <a:pt x="8951939" y="7158798"/>
                  <a:pt x="10625288" y="7158798"/>
                </a:cubicBezTo>
                <a:lnTo>
                  <a:pt x="14630400" y="7158797"/>
                </a:lnTo>
                <a:lnTo>
                  <a:pt x="14630400" y="8229600"/>
                </a:lnTo>
                <a:lnTo>
                  <a:pt x="0" y="822960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4608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6629401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4389120"/>
            <a:ext cx="6629402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8E5CBB9A-FE51-4F22-8CF4-563E85EA53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9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432A79B2-E76C-4713-8613-8DC91EE54A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101349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101349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43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3C8299-53E3-4F65-8A6F-4435BC86B2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7175091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717509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49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December 5, 2018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7" r:id="rId4"/>
    <p:sldLayoutId id="2147483681" r:id="rId5"/>
    <p:sldLayoutId id="2147483671" r:id="rId6"/>
    <p:sldLayoutId id="2147483687" r:id="rId7"/>
    <p:sldLayoutId id="2147483678" r:id="rId8"/>
    <p:sldLayoutId id="2147483675" r:id="rId9"/>
    <p:sldLayoutId id="2147483673" r:id="rId10"/>
    <p:sldLayoutId id="2147483676" r:id="rId11"/>
    <p:sldLayoutId id="2147483680" r:id="rId12"/>
    <p:sldLayoutId id="2147483686" r:id="rId13"/>
    <p:sldLayoutId id="2147483685" r:id="rId14"/>
    <p:sldLayoutId id="2147483659" r:id="rId15"/>
    <p:sldLayoutId id="2147483650" r:id="rId16"/>
    <p:sldLayoutId id="2147483666" r:id="rId17"/>
    <p:sldLayoutId id="2147483667" r:id="rId18"/>
    <p:sldLayoutId id="2147483652" r:id="rId19"/>
    <p:sldLayoutId id="2147483660" r:id="rId20"/>
    <p:sldLayoutId id="2147483662" r:id="rId21"/>
    <p:sldLayoutId id="2147483663" r:id="rId22"/>
    <p:sldLayoutId id="2147483651" r:id="rId23"/>
    <p:sldLayoutId id="2147483668" r:id="rId24"/>
    <p:sldLayoutId id="2147483669" r:id="rId25"/>
    <p:sldLayoutId id="2147483655" r:id="rId26"/>
    <p:sldLayoutId id="2147483661" r:id="rId2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3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3024" userDrawn="1">
          <p15:clr>
            <a:srgbClr val="F26B43"/>
          </p15:clr>
        </p15:guide>
        <p15:guide id="5" pos="3312" userDrawn="1">
          <p15:clr>
            <a:srgbClr val="F26B43"/>
          </p15:clr>
        </p15:guide>
        <p15:guide id="6" pos="4464" userDrawn="1">
          <p15:clr>
            <a:srgbClr val="F26B43"/>
          </p15:clr>
        </p15:guide>
        <p15:guide id="7" pos="4752" userDrawn="1">
          <p15:clr>
            <a:srgbClr val="F26B43"/>
          </p15:clr>
        </p15:guide>
        <p15:guide id="8" pos="5904" userDrawn="1">
          <p15:clr>
            <a:srgbClr val="F26B43"/>
          </p15:clr>
        </p15:guide>
        <p15:guide id="9" pos="6192" userDrawn="1">
          <p15:clr>
            <a:srgbClr val="F26B43"/>
          </p15:clr>
        </p15:guide>
        <p15:guide id="10" pos="7488" userDrawn="1">
          <p15:clr>
            <a:srgbClr val="F26B43"/>
          </p15:clr>
        </p15:guide>
        <p15:guide id="11" pos="8784" userDrawn="1">
          <p15:clr>
            <a:srgbClr val="F26B43"/>
          </p15:clr>
        </p15:guide>
        <p15:guide id="12" orient="horz" pos="1296" userDrawn="1">
          <p15:clr>
            <a:srgbClr val="F26B43"/>
          </p15:clr>
        </p15:guide>
        <p15:guide id="13" orient="horz" pos="4522" userDrawn="1">
          <p15:clr>
            <a:srgbClr val="F26B43"/>
          </p15:clr>
        </p15:guide>
        <p15:guide id="14" orient="horz" pos="48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7BA07-6C33-40EF-BA66-D83248BAFD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DXC Playbooks using Digital Explorer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2BE350-D2C2-4055-B660-1D76A1FBC1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z="2400" dirty="0"/>
              <a:t>David Stevens</a:t>
            </a:r>
            <a:br>
              <a:rPr lang="en-GB" sz="2400" dirty="0"/>
            </a:br>
            <a:r>
              <a:rPr lang="en-GB" sz="2000" dirty="0"/>
              <a:t>Nov 14</a:t>
            </a:r>
            <a:r>
              <a:rPr lang="en-GB" sz="2000" baseline="30000" dirty="0"/>
              <a:t>th</a:t>
            </a:r>
            <a:r>
              <a:rPr lang="en-GB" sz="2000" dirty="0"/>
              <a:t> 2018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67F1723-FE66-4F39-8236-0748CF98F8C4}"/>
              </a:ext>
            </a:extLst>
          </p:cNvPr>
          <p:cNvSpPr/>
          <p:nvPr/>
        </p:nvSpPr>
        <p:spPr>
          <a:xfrm>
            <a:off x="1903712" y="90138"/>
            <a:ext cx="10822978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“learn more” opens detailed solution datasheet within Digital Explorer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076C01-538F-4152-8136-425DE51F0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4273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0FA5AC-44BB-474C-BBD0-A803925F2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842B894-428B-45E8-B711-5F9506ED78D1}"/>
              </a:ext>
            </a:extLst>
          </p:cNvPr>
          <p:cNvSpPr/>
          <p:nvPr/>
        </p:nvSpPr>
        <p:spPr>
          <a:xfrm>
            <a:off x="1903710" y="90138"/>
            <a:ext cx="10822979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Requires an update to support richer Person profiles</a:t>
            </a:r>
          </a:p>
        </p:txBody>
      </p:sp>
    </p:spTree>
    <p:extLst>
      <p:ext uri="{BB962C8B-B14F-4D97-AF65-F5344CB8AC3E}">
        <p14:creationId xmlns:p14="http://schemas.microsoft.com/office/powerpoint/2010/main" val="1141745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86386A4-01BB-4FA9-8703-294BF62CC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948" y="874800"/>
            <a:ext cx="10834505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2B6BC7-C575-488C-B717-2AC310CD0380}"/>
              </a:ext>
            </a:extLst>
          </p:cNvPr>
          <p:cNvSpPr/>
          <p:nvPr/>
        </p:nvSpPr>
        <p:spPr>
          <a:xfrm>
            <a:off x="1897948" y="90138"/>
            <a:ext cx="10834505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Semi-Static page within all playbooks; i.e. values are mastered as a set of data and shared across all books</a:t>
            </a:r>
          </a:p>
        </p:txBody>
      </p:sp>
    </p:spTree>
    <p:extLst>
      <p:ext uri="{BB962C8B-B14F-4D97-AF65-F5344CB8AC3E}">
        <p14:creationId xmlns:p14="http://schemas.microsoft.com/office/powerpoint/2010/main" val="2507818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7E99B9-C879-42B2-A689-3D1FD7CE2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843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967F4-CE5B-459A-A4AC-9E02FC5F37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PUBLISHER UI</a:t>
            </a:r>
          </a:p>
        </p:txBody>
      </p:sp>
    </p:spTree>
    <p:extLst>
      <p:ext uri="{BB962C8B-B14F-4D97-AF65-F5344CB8AC3E}">
        <p14:creationId xmlns:p14="http://schemas.microsoft.com/office/powerpoint/2010/main" val="146534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CC1FC8-674C-4C4A-883C-7EBF1EF98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3885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8B7E74E-E170-4498-9915-21FA6B6CC158}"/>
              </a:ext>
            </a:extLst>
          </p:cNvPr>
          <p:cNvSpPr/>
          <p:nvPr/>
        </p:nvSpPr>
        <p:spPr>
          <a:xfrm>
            <a:off x="2516332" y="90138"/>
            <a:ext cx="9597736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Text will support markdown – bold, links, simple layout options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42DF9A-D73B-42B7-95ED-DB28FE017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332" y="874800"/>
            <a:ext cx="9597736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8757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C0DD8E-0532-4A9A-AF58-46A724E29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332" y="874800"/>
            <a:ext cx="9597736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36887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CF3D0C-F25D-4468-90BF-1DCAC63D6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818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FD1532-D7A7-47CC-BA57-63EFBAE18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43A18D1-298B-4245-8746-B32D8A596FDB}"/>
              </a:ext>
            </a:extLst>
          </p:cNvPr>
          <p:cNvSpPr/>
          <p:nvPr/>
        </p:nvSpPr>
        <p:spPr>
          <a:xfrm>
            <a:off x="2516332" y="90138"/>
            <a:ext cx="9597736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Solutions limited to reference only solutions</a:t>
            </a:r>
          </a:p>
        </p:txBody>
      </p:sp>
    </p:spTree>
    <p:extLst>
      <p:ext uri="{BB962C8B-B14F-4D97-AF65-F5344CB8AC3E}">
        <p14:creationId xmlns:p14="http://schemas.microsoft.com/office/powerpoint/2010/main" val="384877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DB7566-A23F-4733-9206-DF134B5DC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08C94D-9040-470D-AA86-918E8B076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5"/>
          </a:xfrm>
        </p:spPr>
        <p:txBody>
          <a:bodyPr/>
          <a:lstStyle/>
          <a:p>
            <a:r>
              <a:rPr lang="en-GB" dirty="0"/>
              <a:t>Allow </a:t>
            </a:r>
            <a:r>
              <a:rPr lang="en-GB" u="sng" dirty="0"/>
              <a:t>users </a:t>
            </a:r>
            <a:r>
              <a:rPr lang="en-GB" dirty="0"/>
              <a:t>to create dynamic playbooks using the Digital Explorer dataset to tell their story.</a:t>
            </a:r>
          </a:p>
          <a:p>
            <a:pPr marL="342900" indent="-342900">
              <a:buFontTx/>
              <a:buChar char="-"/>
            </a:pPr>
            <a:r>
              <a:rPr lang="en-GB" dirty="0"/>
              <a:t>Playbooks can either be private or published and shared with other users</a:t>
            </a:r>
          </a:p>
          <a:p>
            <a:endParaRPr lang="en-GB" dirty="0"/>
          </a:p>
          <a:p>
            <a:r>
              <a:rPr lang="en-GB" dirty="0"/>
              <a:t>Layout: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Freeform opening section (1-x pages)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Markdown supported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3 images (title page and introduction sections 1 per page)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Selection of the top 6 trends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Selection of the top solution showcases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Selection of 1-6 key contacts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752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BEEB91-31A2-42A9-9A73-FEF12495D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2264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5BCACA-5D2A-47E2-947D-3E49FFCBD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A7A8A4-CD94-4048-A426-5D75971D70D5}"/>
              </a:ext>
            </a:extLst>
          </p:cNvPr>
          <p:cNvSpPr/>
          <p:nvPr/>
        </p:nvSpPr>
        <p:spPr>
          <a:xfrm>
            <a:off x="1897948" y="90138"/>
            <a:ext cx="10834505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By default books are set to private, default more info link is dxc.com</a:t>
            </a:r>
          </a:p>
        </p:txBody>
      </p:sp>
    </p:spTree>
    <p:extLst>
      <p:ext uri="{BB962C8B-B14F-4D97-AF65-F5344CB8AC3E}">
        <p14:creationId xmlns:p14="http://schemas.microsoft.com/office/powerpoint/2010/main" val="168494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2F2D2E-17FA-44E6-B3C0-E99C9A0A2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9075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967F4-CE5B-459A-A4AC-9E02FC5F37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DATA MODEL</a:t>
            </a:r>
          </a:p>
        </p:txBody>
      </p:sp>
    </p:spTree>
    <p:extLst>
      <p:ext uri="{BB962C8B-B14F-4D97-AF65-F5344CB8AC3E}">
        <p14:creationId xmlns:p14="http://schemas.microsoft.com/office/powerpoint/2010/main" val="2030504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C49004-24A7-4150-89B9-9DC4D5AB94DF}"/>
              </a:ext>
            </a:extLst>
          </p:cNvPr>
          <p:cNvCxnSpPr>
            <a:cxnSpLocks/>
          </p:cNvCxnSpPr>
          <p:nvPr/>
        </p:nvCxnSpPr>
        <p:spPr>
          <a:xfrm flipH="1" flipV="1">
            <a:off x="7315200" y="4114799"/>
            <a:ext cx="3719145" cy="1334968"/>
          </a:xfrm>
          <a:prstGeom prst="straightConnector1">
            <a:avLst/>
          </a:prstGeom>
          <a:ln w="6350" cap="sq">
            <a:headEnd type="triangl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E96F5B-F677-41AE-8A38-1D7CA37A2140}"/>
              </a:ext>
            </a:extLst>
          </p:cNvPr>
          <p:cNvCxnSpPr>
            <a:cxnSpLocks/>
          </p:cNvCxnSpPr>
          <p:nvPr/>
        </p:nvCxnSpPr>
        <p:spPr>
          <a:xfrm flipH="1">
            <a:off x="7467601" y="2412301"/>
            <a:ext cx="2731476" cy="1854898"/>
          </a:xfrm>
          <a:prstGeom prst="straightConnector1">
            <a:avLst/>
          </a:prstGeom>
          <a:ln w="6350" cap="sq">
            <a:headEnd type="triangl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25FBE45D-A650-4AE1-B848-A999DA49CA05}"/>
              </a:ext>
            </a:extLst>
          </p:cNvPr>
          <p:cNvSpPr/>
          <p:nvPr/>
        </p:nvSpPr>
        <p:spPr>
          <a:xfrm>
            <a:off x="10093568" y="898279"/>
            <a:ext cx="1881555" cy="1881555"/>
          </a:xfrm>
          <a:prstGeom prst="ellipse">
            <a:avLst/>
          </a:prstGeom>
          <a:ln w="5715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2400" dirty="0"/>
              <a:t>Solutions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321A5C6-EBB4-49E7-AEDA-7CB75EAD0B7A}"/>
              </a:ext>
            </a:extLst>
          </p:cNvPr>
          <p:cNvSpPr/>
          <p:nvPr/>
        </p:nvSpPr>
        <p:spPr>
          <a:xfrm>
            <a:off x="11034345" y="4806461"/>
            <a:ext cx="1881555" cy="1881555"/>
          </a:xfrm>
          <a:prstGeom prst="ellipse">
            <a:avLst/>
          </a:prstGeom>
          <a:ln w="5715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2400" dirty="0"/>
              <a:t>Person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6B8426F-7A74-49FB-BD38-AF4311B6A98B}"/>
              </a:ext>
            </a:extLst>
          </p:cNvPr>
          <p:cNvCxnSpPr>
            <a:cxnSpLocks/>
          </p:cNvCxnSpPr>
          <p:nvPr/>
        </p:nvCxnSpPr>
        <p:spPr>
          <a:xfrm>
            <a:off x="4456235" y="2482361"/>
            <a:ext cx="2806210" cy="1632438"/>
          </a:xfrm>
          <a:prstGeom prst="straightConnector1">
            <a:avLst/>
          </a:prstGeom>
          <a:ln w="6350" cap="sq">
            <a:headEnd type="triangl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440A744B-0194-4FB2-B762-5FBA09FEA130}"/>
              </a:ext>
            </a:extLst>
          </p:cNvPr>
          <p:cNvSpPr/>
          <p:nvPr/>
        </p:nvSpPr>
        <p:spPr>
          <a:xfrm>
            <a:off x="2700703" y="973772"/>
            <a:ext cx="1881555" cy="1881555"/>
          </a:xfrm>
          <a:prstGeom prst="ellipse">
            <a:avLst/>
          </a:prstGeom>
          <a:ln w="5715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dirty="0"/>
              <a:t>Trends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C5CC68-1B06-4C10-8DFE-87318FBF390F}"/>
              </a:ext>
            </a:extLst>
          </p:cNvPr>
          <p:cNvSpPr txBox="1"/>
          <p:nvPr/>
        </p:nvSpPr>
        <p:spPr>
          <a:xfrm>
            <a:off x="8990881" y="4696505"/>
            <a:ext cx="148867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600" dirty="0"/>
              <a:t>ASSOCIATED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988863-A022-4C8D-8246-5E5C4A7A93C6}"/>
              </a:ext>
            </a:extLst>
          </p:cNvPr>
          <p:cNvSpPr txBox="1"/>
          <p:nvPr/>
        </p:nvSpPr>
        <p:spPr>
          <a:xfrm>
            <a:off x="8342967" y="2730012"/>
            <a:ext cx="148867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600" dirty="0"/>
              <a:t>ASSOCIATED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0D69F6-AAF4-4064-AF9E-DB7BB2C888E2}"/>
              </a:ext>
            </a:extLst>
          </p:cNvPr>
          <p:cNvSpPr txBox="1"/>
          <p:nvPr/>
        </p:nvSpPr>
        <p:spPr>
          <a:xfrm>
            <a:off x="4277659" y="2779834"/>
            <a:ext cx="148867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600" dirty="0"/>
              <a:t>ASSOCIATED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7BB240B-C979-476E-9601-10D11B4DCA62}"/>
              </a:ext>
            </a:extLst>
          </p:cNvPr>
          <p:cNvCxnSpPr>
            <a:cxnSpLocks/>
          </p:cNvCxnSpPr>
          <p:nvPr/>
        </p:nvCxnSpPr>
        <p:spPr>
          <a:xfrm flipV="1">
            <a:off x="4386660" y="4167555"/>
            <a:ext cx="2893038" cy="1579683"/>
          </a:xfrm>
          <a:prstGeom prst="straightConnector1">
            <a:avLst/>
          </a:prstGeom>
          <a:ln w="6350" cap="sq">
            <a:headEnd type="triangl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053C0ECF-8FC8-4791-9545-FFAB59D245C6}"/>
              </a:ext>
            </a:extLst>
          </p:cNvPr>
          <p:cNvSpPr/>
          <p:nvPr/>
        </p:nvSpPr>
        <p:spPr>
          <a:xfrm>
            <a:off x="2634028" y="5374273"/>
            <a:ext cx="1881555" cy="1881555"/>
          </a:xfrm>
          <a:prstGeom prst="ellipse">
            <a:avLst/>
          </a:prstGeom>
          <a:ln w="5715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dirty="0"/>
              <a:t>Tag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E45E46-A448-45BE-8A0D-3F86484D27FC}"/>
              </a:ext>
            </a:extLst>
          </p:cNvPr>
          <p:cNvSpPr txBox="1"/>
          <p:nvPr/>
        </p:nvSpPr>
        <p:spPr>
          <a:xfrm>
            <a:off x="5096883" y="5076421"/>
            <a:ext cx="604653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600" dirty="0"/>
              <a:t>HAS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8EA441A-9616-4861-8D51-8ECDB274372C}"/>
              </a:ext>
            </a:extLst>
          </p:cNvPr>
          <p:cNvCxnSpPr>
            <a:cxnSpLocks/>
            <a:stCxn id="5" idx="3"/>
          </p:cNvCxnSpPr>
          <p:nvPr/>
        </p:nvCxnSpPr>
        <p:spPr>
          <a:xfrm flipH="1" flipV="1">
            <a:off x="7989921" y="5084359"/>
            <a:ext cx="3319971" cy="1328110"/>
          </a:xfrm>
          <a:prstGeom prst="straightConnector1">
            <a:avLst/>
          </a:prstGeom>
          <a:ln w="6350" cap="sq"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4E0D4BA-AD9E-40EC-AD06-640374FC8B93}"/>
              </a:ext>
            </a:extLst>
          </p:cNvPr>
          <p:cNvSpPr txBox="1"/>
          <p:nvPr/>
        </p:nvSpPr>
        <p:spPr>
          <a:xfrm>
            <a:off x="9551349" y="5769874"/>
            <a:ext cx="114563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600" dirty="0"/>
              <a:t>CREATED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32521BB-3CF2-40EF-AAC5-09DADA267620}"/>
              </a:ext>
            </a:extLst>
          </p:cNvPr>
          <p:cNvSpPr/>
          <p:nvPr/>
        </p:nvSpPr>
        <p:spPr>
          <a:xfrm>
            <a:off x="805228" y="3326421"/>
            <a:ext cx="1881555" cy="1881555"/>
          </a:xfrm>
          <a:prstGeom prst="ellipse">
            <a:avLst/>
          </a:prstGeom>
          <a:ln w="5715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dirty="0"/>
              <a:t>Industry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4A08761-719E-47CE-944D-3414B8493399}"/>
              </a:ext>
            </a:extLst>
          </p:cNvPr>
          <p:cNvCxnSpPr>
            <a:cxnSpLocks/>
            <a:stCxn id="20" idx="6"/>
          </p:cNvCxnSpPr>
          <p:nvPr/>
        </p:nvCxnSpPr>
        <p:spPr>
          <a:xfrm flipV="1">
            <a:off x="2686783" y="4167555"/>
            <a:ext cx="4628417" cy="99644"/>
          </a:xfrm>
          <a:prstGeom prst="straightConnector1">
            <a:avLst/>
          </a:prstGeom>
          <a:ln w="6350" cap="sq">
            <a:headEnd type="triangl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FCA73169-63F5-4206-A63A-03700B416E21}"/>
              </a:ext>
            </a:extLst>
          </p:cNvPr>
          <p:cNvSpPr/>
          <p:nvPr/>
        </p:nvSpPr>
        <p:spPr>
          <a:xfrm>
            <a:off x="6113584" y="2913184"/>
            <a:ext cx="2403231" cy="2403231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Playbook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853704-E647-4F13-B6B4-5AE2D9D4523D}"/>
              </a:ext>
            </a:extLst>
          </p:cNvPr>
          <p:cNvSpPr txBox="1"/>
          <p:nvPr/>
        </p:nvSpPr>
        <p:spPr>
          <a:xfrm>
            <a:off x="3717681" y="4075040"/>
            <a:ext cx="148867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600" dirty="0"/>
              <a:t>ASSOCIATED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BD0D801-66AA-4E36-A9BA-37C858EDBE02}"/>
              </a:ext>
            </a:extLst>
          </p:cNvPr>
          <p:cNvSpPr/>
          <p:nvPr/>
        </p:nvSpPr>
        <p:spPr>
          <a:xfrm>
            <a:off x="5871749" y="344692"/>
            <a:ext cx="1881555" cy="1881555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dirty="0"/>
              <a:t>Playbook</a:t>
            </a:r>
            <a:br>
              <a:rPr lang="en-GB" sz="2400" dirty="0"/>
            </a:br>
            <a:r>
              <a:rPr lang="en-GB" sz="2400" dirty="0"/>
              <a:t>Section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5941973-27F3-48D9-A90E-F9BAA47E5708}"/>
              </a:ext>
            </a:extLst>
          </p:cNvPr>
          <p:cNvCxnSpPr>
            <a:cxnSpLocks/>
          </p:cNvCxnSpPr>
          <p:nvPr/>
        </p:nvCxnSpPr>
        <p:spPr>
          <a:xfrm>
            <a:off x="7033113" y="2190701"/>
            <a:ext cx="129688" cy="1081779"/>
          </a:xfrm>
          <a:prstGeom prst="straightConnector1">
            <a:avLst/>
          </a:prstGeom>
          <a:ln w="6350" cap="sq">
            <a:headEnd type="triangl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B705084-8B1B-4E8B-9421-E17454F285F8}"/>
              </a:ext>
            </a:extLst>
          </p:cNvPr>
          <p:cNvSpPr txBox="1"/>
          <p:nvPr/>
        </p:nvSpPr>
        <p:spPr>
          <a:xfrm>
            <a:off x="6792887" y="2412301"/>
            <a:ext cx="604653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600" dirty="0"/>
              <a:t>HAS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3CA4779-CF2B-4C18-B55F-9AA16B69FD31}"/>
              </a:ext>
            </a:extLst>
          </p:cNvPr>
          <p:cNvSpPr/>
          <p:nvPr/>
        </p:nvSpPr>
        <p:spPr>
          <a:xfrm>
            <a:off x="13382232" y="146538"/>
            <a:ext cx="969559" cy="969559"/>
          </a:xfrm>
          <a:prstGeom prst="ellipse">
            <a:avLst/>
          </a:prstGeom>
          <a:ln w="5715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050" dirty="0"/>
              <a:t>Existing data node</a:t>
            </a:r>
          </a:p>
        </p:txBody>
      </p:sp>
    </p:spTree>
    <p:extLst>
      <p:ext uri="{BB962C8B-B14F-4D97-AF65-F5344CB8AC3E}">
        <p14:creationId xmlns:p14="http://schemas.microsoft.com/office/powerpoint/2010/main" val="181653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B950B4F-EA29-47AB-BBCE-199864659475}"/>
              </a:ext>
            </a:extLst>
          </p:cNvPr>
          <p:cNvSpPr txBox="1"/>
          <p:nvPr/>
        </p:nvSpPr>
        <p:spPr>
          <a:xfrm>
            <a:off x="11376968" y="2765890"/>
            <a:ext cx="307648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Prefixed with dxc.</a:t>
            </a:r>
          </a:p>
          <a:p>
            <a:endParaRPr lang="en-GB" dirty="0"/>
          </a:p>
          <a:p>
            <a:r>
              <a:rPr lang="en-GB" dirty="0"/>
              <a:t>{value}</a:t>
            </a:r>
          </a:p>
          <a:p>
            <a:r>
              <a:rPr lang="en-GB" dirty="0"/>
              <a:t>{subtext}</a:t>
            </a:r>
          </a:p>
          <a:p>
            <a:r>
              <a:rPr lang="en-GB" dirty="0"/>
              <a:t>{</a:t>
            </a:r>
            <a:r>
              <a:rPr lang="en-GB" dirty="0" err="1"/>
              <a:t>imageURI</a:t>
            </a:r>
            <a:r>
              <a:rPr lang="en-GB" dirty="0"/>
              <a:t>}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3C8992-EE4A-4DA2-B929-C7A3A566E1C0}"/>
              </a:ext>
            </a:extLst>
          </p:cNvPr>
          <p:cNvCxnSpPr/>
          <p:nvPr/>
        </p:nvCxnSpPr>
        <p:spPr>
          <a:xfrm flipV="1">
            <a:off x="6774424" y="2119229"/>
            <a:ext cx="2297345" cy="1995570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CDB8CD7-7C5C-4436-9AE2-68D4B407AA7A}"/>
              </a:ext>
            </a:extLst>
          </p:cNvPr>
          <p:cNvCxnSpPr>
            <a:cxnSpLocks/>
          </p:cNvCxnSpPr>
          <p:nvPr/>
        </p:nvCxnSpPr>
        <p:spPr>
          <a:xfrm>
            <a:off x="6876022" y="4158668"/>
            <a:ext cx="2842407" cy="1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ACC690D-F68B-4C94-AC4A-35D8B0A385BF}"/>
              </a:ext>
            </a:extLst>
          </p:cNvPr>
          <p:cNvCxnSpPr>
            <a:cxnSpLocks/>
          </p:cNvCxnSpPr>
          <p:nvPr/>
        </p:nvCxnSpPr>
        <p:spPr>
          <a:xfrm>
            <a:off x="7079224" y="4419600"/>
            <a:ext cx="1701361" cy="1778506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1C6654A-6C37-41DF-8C87-0D3795581301}"/>
              </a:ext>
            </a:extLst>
          </p:cNvPr>
          <p:cNvCxnSpPr>
            <a:cxnSpLocks/>
          </p:cNvCxnSpPr>
          <p:nvPr/>
        </p:nvCxnSpPr>
        <p:spPr>
          <a:xfrm>
            <a:off x="6755808" y="4158668"/>
            <a:ext cx="0" cy="2191839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EB31A0-01C3-4AEF-BF62-9A7D29300B73}"/>
              </a:ext>
            </a:extLst>
          </p:cNvPr>
          <p:cNvCxnSpPr>
            <a:cxnSpLocks/>
          </p:cNvCxnSpPr>
          <p:nvPr/>
        </p:nvCxnSpPr>
        <p:spPr>
          <a:xfrm flipH="1">
            <a:off x="4325816" y="4114799"/>
            <a:ext cx="2309779" cy="1974776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AE84CEC-1D42-4879-B45A-04E7415E10BA}"/>
              </a:ext>
            </a:extLst>
          </p:cNvPr>
          <p:cNvCxnSpPr>
            <a:cxnSpLocks/>
          </p:cNvCxnSpPr>
          <p:nvPr/>
        </p:nvCxnSpPr>
        <p:spPr>
          <a:xfrm flipH="1" flipV="1">
            <a:off x="3253432" y="4132197"/>
            <a:ext cx="3502377" cy="13610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E896576-4FD3-4119-AD52-92997FAE2356}"/>
              </a:ext>
            </a:extLst>
          </p:cNvPr>
          <p:cNvCxnSpPr>
            <a:cxnSpLocks/>
          </p:cNvCxnSpPr>
          <p:nvPr/>
        </p:nvCxnSpPr>
        <p:spPr>
          <a:xfrm flipH="1" flipV="1">
            <a:off x="4184004" y="2140025"/>
            <a:ext cx="2571805" cy="1984988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135DAE34-FD48-47E7-AB59-015E97F7FB3A}"/>
              </a:ext>
            </a:extLst>
          </p:cNvPr>
          <p:cNvSpPr/>
          <p:nvPr/>
        </p:nvSpPr>
        <p:spPr>
          <a:xfrm>
            <a:off x="3537344" y="1472569"/>
            <a:ext cx="1293321" cy="1293321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Revenue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C37864B-7930-43EE-A456-A212BA193617}"/>
              </a:ext>
            </a:extLst>
          </p:cNvPr>
          <p:cNvSpPr/>
          <p:nvPr/>
        </p:nvSpPr>
        <p:spPr>
          <a:xfrm>
            <a:off x="2736771" y="3468139"/>
            <a:ext cx="1293321" cy="1293321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dirty="0"/>
              <a:t>Innovation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BC8D5D1-4662-46B1-8D11-E3D63D72E121}"/>
              </a:ext>
            </a:extLst>
          </p:cNvPr>
          <p:cNvSpPr/>
          <p:nvPr/>
        </p:nvSpPr>
        <p:spPr>
          <a:xfrm>
            <a:off x="3596339" y="5504930"/>
            <a:ext cx="1293321" cy="1293321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dirty="0"/>
              <a:t>Green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32331DA-0DDB-4E5F-B07D-B12C24EB4411}"/>
              </a:ext>
            </a:extLst>
          </p:cNvPr>
          <p:cNvSpPr/>
          <p:nvPr/>
        </p:nvSpPr>
        <p:spPr>
          <a:xfrm>
            <a:off x="6127764" y="1174577"/>
            <a:ext cx="1293321" cy="1293321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dirty="0"/>
              <a:t>Partners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292BD9E-DD0F-4551-BCE8-CEAB745E1D69}"/>
              </a:ext>
            </a:extLst>
          </p:cNvPr>
          <p:cNvSpPr/>
          <p:nvPr/>
        </p:nvSpPr>
        <p:spPr>
          <a:xfrm>
            <a:off x="8425110" y="1466143"/>
            <a:ext cx="1293321" cy="1293321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dirty="0"/>
              <a:t>Employees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515858D-7D88-440D-BD74-B346B73CBE5E}"/>
              </a:ext>
            </a:extLst>
          </p:cNvPr>
          <p:cNvSpPr/>
          <p:nvPr/>
        </p:nvSpPr>
        <p:spPr>
          <a:xfrm>
            <a:off x="9071769" y="3485537"/>
            <a:ext cx="1293321" cy="1293321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dirty="0"/>
              <a:t>Locations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A9A8A07-85AC-40E7-84D3-504869605D1F}"/>
              </a:ext>
            </a:extLst>
          </p:cNvPr>
          <p:cNvSpPr/>
          <p:nvPr/>
        </p:nvSpPr>
        <p:spPr>
          <a:xfrm>
            <a:off x="8309770" y="5504931"/>
            <a:ext cx="1293321" cy="1293321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dirty="0"/>
              <a:t>Portfolio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ABE9EF0-C08E-4F3D-88AE-4FF91A43D44F}"/>
              </a:ext>
            </a:extLst>
          </p:cNvPr>
          <p:cNvSpPr/>
          <p:nvPr/>
        </p:nvSpPr>
        <p:spPr>
          <a:xfrm>
            <a:off x="6127765" y="5657331"/>
            <a:ext cx="1293321" cy="1293321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dirty="0"/>
              <a:t>Skills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5EB6B93-2BF5-4E75-A544-02CC3D726C28}"/>
              </a:ext>
            </a:extLst>
          </p:cNvPr>
          <p:cNvCxnSpPr>
            <a:cxnSpLocks/>
          </p:cNvCxnSpPr>
          <p:nvPr/>
        </p:nvCxnSpPr>
        <p:spPr>
          <a:xfrm flipH="1" flipV="1">
            <a:off x="6696813" y="1837114"/>
            <a:ext cx="77612" cy="2169153"/>
          </a:xfrm>
          <a:prstGeom prst="line">
            <a:avLst/>
          </a:prstGeom>
          <a:ln w="635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CD741B76-18F7-4917-B917-8CF20462BD7F}"/>
              </a:ext>
            </a:extLst>
          </p:cNvPr>
          <p:cNvSpPr/>
          <p:nvPr/>
        </p:nvSpPr>
        <p:spPr>
          <a:xfrm>
            <a:off x="5928852" y="3269226"/>
            <a:ext cx="1691148" cy="1691148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DXC</a:t>
            </a:r>
            <a:br>
              <a:rPr lang="en-GB" sz="2400" dirty="0"/>
            </a:br>
            <a:r>
              <a:rPr lang="en-GB" sz="2400" dirty="0"/>
              <a:t>Metrics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41FBF7-5EBB-4D74-94EF-ED36417A22C5}"/>
              </a:ext>
            </a:extLst>
          </p:cNvPr>
          <p:cNvSpPr/>
          <p:nvPr/>
        </p:nvSpPr>
        <p:spPr>
          <a:xfrm>
            <a:off x="1897948" y="90138"/>
            <a:ext cx="10834505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About DXC metamodel</a:t>
            </a:r>
          </a:p>
        </p:txBody>
      </p:sp>
    </p:spTree>
    <p:extLst>
      <p:ext uri="{BB962C8B-B14F-4D97-AF65-F5344CB8AC3E}">
        <p14:creationId xmlns:p14="http://schemas.microsoft.com/office/powerpoint/2010/main" val="346800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967F4-CE5B-459A-A4AC-9E02FC5F37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OTHER REQUIREMENTS</a:t>
            </a:r>
          </a:p>
        </p:txBody>
      </p:sp>
    </p:spTree>
    <p:extLst>
      <p:ext uri="{BB962C8B-B14F-4D97-AF65-F5344CB8AC3E}">
        <p14:creationId xmlns:p14="http://schemas.microsoft.com/office/powerpoint/2010/main" val="152808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33F850-8F2C-4A0F-9BD4-A879C2B77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F52AF9-88E9-4B3A-84A4-CE6DEE2F2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399"/>
            <a:ext cx="13358446" cy="512127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playbook to have the ability to be tracked within Google Analytics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Investigate at a later stage how to return this to playbook creators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Needs to be open – without authentication – authentication occurs from the “learn more” links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i.e. base dataset shown here is available to any users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09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73CC6-EEC7-45D8-8ABA-703A107CC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Potential Playbooks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43DC2-3438-44E7-B497-CB067B853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Industry POV’s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DXC Technical Excellence showcase solution winners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Dan’s 201x Trends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IoT colouring book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Delivery and Customer Centre briefing packs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DXC Digital Transformation POV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53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14B3B4-1A94-45A5-B69C-9C8032923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032" y="666540"/>
            <a:ext cx="10720336" cy="689652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353BEA-3101-44EB-89A4-F4CF5400A93C}"/>
              </a:ext>
            </a:extLst>
          </p:cNvPr>
          <p:cNvSpPr/>
          <p:nvPr/>
        </p:nvSpPr>
        <p:spPr>
          <a:xfrm>
            <a:off x="1903712" y="90138"/>
            <a:ext cx="10822978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Public and personal playbooks shown on landing page</a:t>
            </a:r>
          </a:p>
          <a:p>
            <a:pPr algn="ctr"/>
            <a:r>
              <a:rPr lang="en-GB" sz="1600" b="1" dirty="0"/>
              <a:t>Option to filter based on Industry, tags, public, private, etc.</a:t>
            </a:r>
          </a:p>
        </p:txBody>
      </p:sp>
    </p:spTree>
    <p:extLst>
      <p:ext uri="{BB962C8B-B14F-4D97-AF65-F5344CB8AC3E}">
        <p14:creationId xmlns:p14="http://schemas.microsoft.com/office/powerpoint/2010/main" val="404219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1A44D3-3B51-40D7-AAA3-5380C6C00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EFE3238-BEBD-491D-B796-42AFF01D53CB}"/>
              </a:ext>
            </a:extLst>
          </p:cNvPr>
          <p:cNvSpPr/>
          <p:nvPr/>
        </p:nvSpPr>
        <p:spPr>
          <a:xfrm>
            <a:off x="1903712" y="90138"/>
            <a:ext cx="10822978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/>
              <a:t>Opening page - direct link would be available</a:t>
            </a:r>
          </a:p>
          <a:p>
            <a:pPr algn="ctr"/>
            <a:r>
              <a:rPr lang="en-GB" sz="1400" b="1" dirty="0"/>
              <a:t>Page transitions “turn” like a book</a:t>
            </a:r>
          </a:p>
        </p:txBody>
      </p:sp>
    </p:spTree>
    <p:extLst>
      <p:ext uri="{BB962C8B-B14F-4D97-AF65-F5344CB8AC3E}">
        <p14:creationId xmlns:p14="http://schemas.microsoft.com/office/powerpoint/2010/main" val="133286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84A845-0628-4174-9B61-C1272EC2C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8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8D3E95-472E-414B-A1E3-F4A2C202A880}"/>
              </a:ext>
            </a:extLst>
          </p:cNvPr>
          <p:cNvSpPr/>
          <p:nvPr/>
        </p:nvSpPr>
        <p:spPr>
          <a:xfrm>
            <a:off x="1903712" y="90138"/>
            <a:ext cx="10822977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Trends and Solution links only shown if content included</a:t>
            </a:r>
          </a:p>
        </p:txBody>
      </p:sp>
    </p:spTree>
    <p:extLst>
      <p:ext uri="{BB962C8B-B14F-4D97-AF65-F5344CB8AC3E}">
        <p14:creationId xmlns:p14="http://schemas.microsoft.com/office/powerpoint/2010/main" val="27020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867CD5-27F6-45D5-815E-01A3FE1AA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9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AD75E87-8F7F-406B-AACC-ED346A6B5127}"/>
              </a:ext>
            </a:extLst>
          </p:cNvPr>
          <p:cNvSpPr/>
          <p:nvPr/>
        </p:nvSpPr>
        <p:spPr>
          <a:xfrm>
            <a:off x="1903712" y="90138"/>
            <a:ext cx="10822978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Max 2 pages of these type</a:t>
            </a:r>
          </a:p>
        </p:txBody>
      </p:sp>
    </p:spTree>
    <p:extLst>
      <p:ext uri="{BB962C8B-B14F-4D97-AF65-F5344CB8AC3E}">
        <p14:creationId xmlns:p14="http://schemas.microsoft.com/office/powerpoint/2010/main" val="92397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44CD5A8-71BF-4978-9FF1-79F82B5BA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711" y="874800"/>
            <a:ext cx="10822978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BE57E0-72BD-4F93-806D-08638DC21E3A}"/>
              </a:ext>
            </a:extLst>
          </p:cNvPr>
          <p:cNvSpPr/>
          <p:nvPr/>
        </p:nvSpPr>
        <p:spPr>
          <a:xfrm>
            <a:off x="1903712" y="90138"/>
            <a:ext cx="10822977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“learn more” open detailed trend information page</a:t>
            </a:r>
          </a:p>
        </p:txBody>
      </p:sp>
    </p:spTree>
    <p:extLst>
      <p:ext uri="{BB962C8B-B14F-4D97-AF65-F5344CB8AC3E}">
        <p14:creationId xmlns:p14="http://schemas.microsoft.com/office/powerpoint/2010/main" val="325230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E36A6C-1736-44D1-93C3-EC031DC761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903711" y="874800"/>
            <a:ext cx="10822978" cy="648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CF6EF6D-7A8C-4BCA-9085-EBD56E7CF5A8}"/>
              </a:ext>
            </a:extLst>
          </p:cNvPr>
          <p:cNvSpPr/>
          <p:nvPr/>
        </p:nvSpPr>
        <p:spPr>
          <a:xfrm>
            <a:off x="1903710" y="90138"/>
            <a:ext cx="10740573" cy="523108"/>
          </a:xfrm>
          <a:prstGeom prst="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Generic opening page for showcases solutions</a:t>
            </a:r>
          </a:p>
        </p:txBody>
      </p:sp>
    </p:spTree>
    <p:extLst>
      <p:ext uri="{BB962C8B-B14F-4D97-AF65-F5344CB8AC3E}">
        <p14:creationId xmlns:p14="http://schemas.microsoft.com/office/powerpoint/2010/main" val="164596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XC">
  <a:themeElements>
    <a:clrScheme name="Custom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D9D9D9"/>
      </a:accent3>
      <a:accent4>
        <a:srgbClr val="FFED00"/>
      </a:accent4>
      <a:accent5>
        <a:srgbClr val="64FF00"/>
      </a:accent5>
      <a:accent6>
        <a:srgbClr val="00C9FF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94AB146E-232F-441B-A512-394E8F655083}" vid="{820694B0-1355-424B-83CD-D5C5613480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DXC Template</Template>
  <TotalTime>805</TotalTime>
  <Words>351</Words>
  <Application>Microsoft Office PowerPoint</Application>
  <PresentationFormat>Custom</PresentationFormat>
  <Paragraphs>72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Arial</vt:lpstr>
      <vt:lpstr>DXC</vt:lpstr>
      <vt:lpstr>DXC Playbooks using Digital Explorer</vt:lpstr>
      <vt:lpstr>Aim</vt:lpstr>
      <vt:lpstr>Potential Playbooks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PUBLISHER UI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MODEL</vt:lpstr>
      <vt:lpstr>PowerPoint Presentation</vt:lpstr>
      <vt:lpstr>PowerPoint Presentation</vt:lpstr>
      <vt:lpstr>OTHER REQUIREMENTS</vt:lpstr>
      <vt:lpstr>OTHER REQUIREMENTS</vt:lpstr>
    </vt:vector>
  </TitlesOfParts>
  <Manager/>
  <Company>DXC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DXC Playbooks using Digital Explorer</dc:title>
  <dc:subject/>
  <dc:creator>David Stevens</dc:creator>
  <cp:keywords/>
  <dc:description/>
  <cp:lastModifiedBy>David Stevens</cp:lastModifiedBy>
  <cp:revision>23</cp:revision>
  <cp:lastPrinted>2018-07-20T15:33:39Z</cp:lastPrinted>
  <dcterms:created xsi:type="dcterms:W3CDTF">2018-11-14T09:08:53Z</dcterms:created>
  <dcterms:modified xsi:type="dcterms:W3CDTF">2018-12-05T11:36:51Z</dcterms:modified>
  <cp:category/>
</cp:coreProperties>
</file>

<file path=docProps/thumbnail.jpeg>
</file>